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64" r:id="rId11"/>
    <p:sldId id="260" r:id="rId12"/>
    <p:sldId id="261" r:id="rId13"/>
    <p:sldId id="262" r:id="rId14"/>
    <p:sldId id="270" r:id="rId15"/>
    <p:sldId id="271" r:id="rId16"/>
    <p:sldId id="272" r:id="rId17"/>
    <p:sldId id="273" r:id="rId18"/>
    <p:sldId id="274" r:id="rId19"/>
    <p:sldId id="275" r:id="rId20"/>
    <p:sldId id="307" r:id="rId21"/>
    <p:sldId id="276" r:id="rId22"/>
    <p:sldId id="277" r:id="rId23"/>
    <p:sldId id="278" r:id="rId24"/>
    <p:sldId id="279" r:id="rId25"/>
    <p:sldId id="280" r:id="rId26"/>
    <p:sldId id="308" r:id="rId27"/>
    <p:sldId id="309" r:id="rId28"/>
    <p:sldId id="283" r:id="rId29"/>
    <p:sldId id="281" r:id="rId30"/>
    <p:sldId id="282" r:id="rId31"/>
    <p:sldId id="310" r:id="rId32"/>
    <p:sldId id="284" r:id="rId33"/>
    <p:sldId id="285" r:id="rId34"/>
    <p:sldId id="286" r:id="rId35"/>
    <p:sldId id="287" r:id="rId36"/>
    <p:sldId id="288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8BD8D-A485-4A63-9A6F-4AA24001C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41A9F-264A-4772-B90B-089EAD6F01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B2F2D-F70B-44A5-A6CD-5E0753CDB5DC}" type="slidenum">
              <a:rPr lang="en-US"/>
              <a:pPr/>
              <a:t>5</a:t>
            </a:fld>
            <a:endParaRPr lang="en-US"/>
          </a:p>
        </p:txBody>
      </p:sp>
      <p:sp>
        <p:nvSpPr>
          <p:cNvPr id="67586" name="Rectangle 1026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PP1702a.jpg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698739-6592-4A56-BCF4-A74D9B65F7E6}" type="slidenum">
              <a:rPr lang="en-US"/>
              <a:pPr/>
              <a:t>28</a:t>
            </a:fld>
            <a:endParaRPr lang="en-US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PP17080.jpg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B63F2-B642-4C22-86B0-4F6BA89874EB}" type="slidenum">
              <a:rPr lang="en-US"/>
              <a:pPr/>
              <a:t>30</a:t>
            </a:fld>
            <a:endParaRPr lang="en-US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PP17070.jpg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0E077E-0EBE-45D6-8A33-9F598E545D32}" type="slidenum">
              <a:rPr lang="en-US"/>
              <a:pPr/>
              <a:t>32</a:t>
            </a:fld>
            <a:endParaRPr lang="en-US"/>
          </a:p>
        </p:txBody>
      </p:sp>
      <p:sp>
        <p:nvSpPr>
          <p:cNvPr id="50178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PP17T020.jpg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6ED46-54A6-4997-9001-D6D2658E11AC}" type="slidenum">
              <a:rPr lang="en-US"/>
              <a:pPr/>
              <a:t>33</a:t>
            </a:fld>
            <a:endParaRPr lang="en-US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PP17090.jpg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B2815A-86CD-4016-9C8B-1A6502AF1C00}" type="slidenum">
              <a:rPr lang="en-US"/>
              <a:pPr/>
              <a:t>34</a:t>
            </a:fld>
            <a:endParaRPr lang="en-US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PP17100.jpg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547EA-BA20-49C5-894E-3C950CC324CE}" type="slidenum">
              <a:rPr lang="en-US"/>
              <a:pPr/>
              <a:t>35</a:t>
            </a:fld>
            <a:endParaRPr lang="en-US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PP17T040.jpg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2818E-D207-4657-9402-D19694BF8679}" type="slidenum">
              <a:rPr lang="en-US"/>
              <a:pPr/>
              <a:t>38</a:t>
            </a:fld>
            <a:endParaRPr lang="en-US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PP17110.jpg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1A9F-264A-4772-B90B-089EAD6F012D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D79A2-B053-4792-ADDE-279B9E68A0B2}" type="slidenum">
              <a:rPr lang="en-US"/>
              <a:pPr/>
              <a:t>40</a:t>
            </a:fld>
            <a:endParaRPr lang="en-US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PP17130.jpg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84406-1734-4CD1-800B-223882D3BB48}" type="slidenum">
              <a:rPr lang="en-US"/>
              <a:pPr/>
              <a:t>41</a:t>
            </a:fld>
            <a:endParaRPr lang="en-US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PP17140.jpg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1F559D-A87D-4D9A-AD15-748EB909A064}" type="slidenum">
              <a:rPr lang="en-US"/>
              <a:pPr/>
              <a:t>6</a:t>
            </a:fld>
            <a:endParaRPr lang="en-US"/>
          </a:p>
        </p:txBody>
      </p:sp>
      <p:sp>
        <p:nvSpPr>
          <p:cNvPr id="69634" name="Rectangle 1026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PP1702b.jpg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4208E-169E-4410-A665-E1E4E3F3E963}" type="slidenum">
              <a:rPr lang="en-US"/>
              <a:pPr/>
              <a:t>42</a:t>
            </a:fld>
            <a:endParaRPr lang="en-US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PP17180.jpg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A1853-E409-4AE0-92D0-EBE669F52831}" type="slidenum">
              <a:rPr lang="en-US"/>
              <a:pPr/>
              <a:t>44</a:t>
            </a:fld>
            <a:endParaRPr lang="en-US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PP17151.jpg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C1B79-31E0-4619-B61F-ADBB309BE358}" type="slidenum">
              <a:rPr lang="en-US"/>
              <a:pPr/>
              <a:t>45</a:t>
            </a:fld>
            <a:endParaRPr lang="en-US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PP17152.jpg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6F886-C89D-4714-899E-0FBE5CED13D3}" type="slidenum">
              <a:rPr lang="en-US"/>
              <a:pPr/>
              <a:t>46</a:t>
            </a:fld>
            <a:endParaRPr lang="en-US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PP17160.jpg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9C336-32E4-47CD-A737-9A9901551DE0}" type="slidenum">
              <a:rPr lang="en-US"/>
              <a:pPr/>
              <a:t>7</a:t>
            </a:fld>
            <a:endParaRPr lang="en-US"/>
          </a:p>
        </p:txBody>
      </p:sp>
      <p:sp>
        <p:nvSpPr>
          <p:cNvPr id="71682" name="Rectangle 1026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PP1702c.jpg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8AF34-3336-401A-87B3-E0A15AF03497}" type="slidenum">
              <a:rPr lang="en-US"/>
              <a:pPr/>
              <a:t>8</a:t>
            </a:fld>
            <a:endParaRPr lang="en-US"/>
          </a:p>
        </p:txBody>
      </p:sp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PP1702d.jpg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0DDC5-99B4-44FB-AAA8-B4523F0993EA}" type="slidenum">
              <a:rPr lang="en-US"/>
              <a:pPr/>
              <a:t>9</a:t>
            </a:fld>
            <a:endParaRPr lang="en-US"/>
          </a:p>
        </p:txBody>
      </p:sp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PP1702e.jpg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0AF06-9953-4646-B283-6CBB6D9C0882}" type="slidenum">
              <a:rPr lang="en-US"/>
              <a:pPr/>
              <a:t>10</a:t>
            </a:fld>
            <a:endParaRPr lang="en-US"/>
          </a:p>
        </p:txBody>
      </p:sp>
      <p:sp>
        <p:nvSpPr>
          <p:cNvPr id="48130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PP17T010.jpg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469B5-5F97-4E89-B431-CFB663BDD72B}" type="slidenum">
              <a:rPr lang="en-US"/>
              <a:pPr/>
              <a:t>17</a:t>
            </a:fld>
            <a:endParaRPr lang="en-US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PP17050.jpg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7D55B-CD05-48C1-80B0-D21754EC276D}" type="slidenum">
              <a:rPr lang="en-US"/>
              <a:pPr/>
              <a:t>18</a:t>
            </a:fld>
            <a:endParaRPr lang="en-US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PP17040.jpg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333CFE-97B0-4177-A6DD-27D58CC043C3}" type="slidenum">
              <a:rPr lang="en-US"/>
              <a:pPr/>
              <a:t>23</a:t>
            </a:fld>
            <a:endParaRPr lang="en-US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PP17060.jpg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872E-FD45-4095-99F4-169AC86419A4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B006-167E-4E0F-A68F-F39EB9448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872E-FD45-4095-99F4-169AC86419A4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B006-167E-4E0F-A68F-F39EB9448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872E-FD45-4095-99F4-169AC86419A4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B006-167E-4E0F-A68F-F39EB9448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872E-FD45-4095-99F4-169AC86419A4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B006-167E-4E0F-A68F-F39EB9448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872E-FD45-4095-99F4-169AC86419A4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B006-167E-4E0F-A68F-F39EB9448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872E-FD45-4095-99F4-169AC86419A4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B006-167E-4E0F-A68F-F39EB9448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872E-FD45-4095-99F4-169AC86419A4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B006-167E-4E0F-A68F-F39EB9448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872E-FD45-4095-99F4-169AC86419A4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B006-167E-4E0F-A68F-F39EB9448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872E-FD45-4095-99F4-169AC86419A4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B006-167E-4E0F-A68F-F39EB9448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872E-FD45-4095-99F4-169AC86419A4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B006-167E-4E0F-A68F-F39EB9448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872E-FD45-4095-99F4-169AC86419A4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B006-167E-4E0F-A68F-F39EB9448E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872E-FD45-4095-99F4-169AC86419A4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EB006-167E-4E0F-A68F-F39EB9448E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 err="1" smtClean="0"/>
              <a:t>Phytochrome</a:t>
            </a:r>
            <a:r>
              <a:rPr lang="en-US" sz="6000" b="1" dirty="0" smtClean="0"/>
              <a:t> and </a:t>
            </a:r>
            <a:r>
              <a:rPr lang="en-US" sz="6000" b="1" dirty="0" err="1" smtClean="0"/>
              <a:t>Photomorphogenesis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5410200"/>
            <a:ext cx="37338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Prepared by 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Ashish</a:t>
            </a:r>
            <a:r>
              <a:rPr lang="en-US" dirty="0" smtClean="0">
                <a:solidFill>
                  <a:schemeClr val="tx1"/>
                </a:solidFill>
              </a:rPr>
              <a:t> Sharma, Ph.D.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Different </a:t>
            </a:r>
            <a:r>
              <a:rPr lang="en-US" sz="2800" b="1" dirty="0" err="1" smtClean="0"/>
              <a:t>photoreversible</a:t>
            </a:r>
            <a:r>
              <a:rPr lang="en-US" sz="2800" b="1" dirty="0" smtClean="0"/>
              <a:t> responses induced by </a:t>
            </a:r>
            <a:r>
              <a:rPr lang="en-US" sz="2800" b="1" dirty="0" err="1" smtClean="0"/>
              <a:t>phytochrome</a:t>
            </a:r>
            <a:r>
              <a:rPr lang="en-US" sz="2800" b="1" dirty="0" smtClean="0"/>
              <a:t> in a variety of higher and lower plants</a:t>
            </a:r>
            <a:endParaRPr lang="en-US" sz="2800" b="1" dirty="0"/>
          </a:p>
        </p:txBody>
      </p:sp>
      <p:pic>
        <p:nvPicPr>
          <p:cNvPr id="47107" name="Picture 1027" descr="PP17T010"/>
          <p:cNvPicPr>
            <a:picLocks noChangeAspect="1" noChangeArrowheads="1"/>
          </p:cNvPicPr>
          <p:nvPr/>
        </p:nvPicPr>
        <p:blipFill>
          <a:blip r:embed="rId3"/>
          <a:srcRect t="16718"/>
          <a:stretch>
            <a:fillRect/>
          </a:stretch>
        </p:blipFill>
        <p:spPr bwMode="auto">
          <a:xfrm>
            <a:off x="14288" y="1752600"/>
            <a:ext cx="9129712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Two interpretations of these </a:t>
            </a:r>
            <a:r>
              <a:rPr lang="en-US" b="1" dirty="0" smtClean="0"/>
              <a:t>results were possible: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581400"/>
          </a:xfrm>
        </p:spPr>
        <p:txBody>
          <a:bodyPr/>
          <a:lstStyle/>
          <a:p>
            <a:r>
              <a:rPr lang="en-US" b="1" dirty="0" smtClean="0"/>
              <a:t>1 - There are two pigments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2 - There might </a:t>
            </a:r>
            <a:r>
              <a:rPr lang="en-US" b="1" dirty="0"/>
              <a:t>be a single </a:t>
            </a:r>
            <a:r>
              <a:rPr lang="en-US" b="1" dirty="0" smtClean="0"/>
              <a:t>pigment (</a:t>
            </a:r>
            <a:r>
              <a:rPr lang="en-US" b="1" dirty="0" err="1" smtClean="0"/>
              <a:t>Brothwick</a:t>
            </a:r>
            <a:r>
              <a:rPr lang="en-US" b="1" dirty="0" smtClean="0"/>
              <a:t> et al. 1952)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381000"/>
            <a:ext cx="8610600" cy="457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PHYTOCHROME  CAN INTERCONVERT BETWEEN Pr AND Pfr FORMS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33600" y="2209800"/>
            <a:ext cx="434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/>
              <a:t>Pr</a:t>
            </a:r>
            <a:r>
              <a:rPr lang="en-US" sz="4800" dirty="0"/>
              <a:t>                  </a:t>
            </a:r>
            <a:r>
              <a:rPr lang="en-US" sz="4800" dirty="0" smtClean="0"/>
              <a:t> </a:t>
            </a:r>
            <a:r>
              <a:rPr lang="en-US" sz="5400" dirty="0" err="1" smtClean="0"/>
              <a:t>Pfr</a:t>
            </a:r>
            <a:endParaRPr lang="en-US" sz="4800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048000" y="24384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048000" y="28194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352800" y="2057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 </a:t>
            </a:r>
            <a:r>
              <a:rPr lang="en-US" sz="1800" b="1"/>
              <a:t>Red light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76600" y="28194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Far-red light</a:t>
            </a:r>
            <a:endParaRPr lang="en-US" sz="1800"/>
          </a:p>
        </p:txBody>
      </p:sp>
      <p:sp>
        <p:nvSpPr>
          <p:cNvPr id="10" name="Curved Down Arrow 9"/>
          <p:cNvSpPr/>
          <p:nvPr/>
        </p:nvSpPr>
        <p:spPr>
          <a:xfrm rot="10800000">
            <a:off x="2590800" y="3429000"/>
            <a:ext cx="3200400" cy="990600"/>
          </a:xfrm>
          <a:prstGeom prst="curvedDownArrow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429000" y="4495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/>
              <a:t>DARK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17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738" y="9525"/>
            <a:ext cx="6996112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PHOTOSTATIONARY STATE - Red Light</a:t>
            </a:r>
          </a:p>
        </p:txBody>
      </p:sp>
      <p:sp>
        <p:nvSpPr>
          <p:cNvPr id="84995" name="Text Box 1027"/>
          <p:cNvSpPr txBox="1">
            <a:spLocks noChangeArrowheads="1"/>
          </p:cNvSpPr>
          <p:nvPr/>
        </p:nvSpPr>
        <p:spPr bwMode="auto">
          <a:xfrm>
            <a:off x="381000" y="2017216"/>
            <a:ext cx="838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o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When Pr molecules absorb red light, most are converted to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Pfr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o"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  <a:buFontTx/>
              <a:buChar char="o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Since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Pfr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molecules can also absorb red light (see absorption spectrum), some of the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Pfr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molecules are converted back to Pr.</a:t>
            </a:r>
          </a:p>
          <a:p>
            <a:pPr algn="just">
              <a:spcBef>
                <a:spcPct val="50000"/>
              </a:spcBef>
              <a:buFontTx/>
              <a:buChar char="o"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  <a:buFontTx/>
              <a:buChar char="o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Thus after saturating irradiation with red light, only about 85% conversion of Pr to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Pfr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occurs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PHOTOSTATIONARY STATE - Far-red light</a:t>
            </a:r>
          </a:p>
        </p:txBody>
      </p:sp>
      <p:sp>
        <p:nvSpPr>
          <p:cNvPr id="86019" name="Text Box 1027"/>
          <p:cNvSpPr txBox="1">
            <a:spLocks noChangeArrowheads="1"/>
          </p:cNvSpPr>
          <p:nvPr/>
        </p:nvSpPr>
        <p:spPr bwMode="auto">
          <a:xfrm>
            <a:off x="381000" y="2386548"/>
            <a:ext cx="8458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Char char="o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When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Pfr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molecules are exposed to far-red light, nearly all the molecules are converted to the Pr form.</a:t>
            </a:r>
          </a:p>
          <a:p>
            <a:pPr marL="342900" indent="-342900" algn="just">
              <a:spcBef>
                <a:spcPct val="50000"/>
              </a:spcBef>
              <a:buFontTx/>
              <a:buChar char="o"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o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Since Pr molecules absorb almost no far-red light, there is almost no back reaction from Pr to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Pfr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spcBef>
                <a:spcPct val="50000"/>
              </a:spcBef>
              <a:buFontTx/>
              <a:buChar char="o"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o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Thus, after saturating far-red light there is about 97% conversion of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Pfr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to Pr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610600" cy="4572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Pfr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is the Physiologically Active Form of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Phytochrome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(Is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phytochrome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response due to build-up of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Pfr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loss of Pr?)</a:t>
            </a:r>
          </a:p>
        </p:txBody>
      </p:sp>
      <p:sp>
        <p:nvSpPr>
          <p:cNvPr id="87043" name="Text Box 1027"/>
          <p:cNvSpPr txBox="1">
            <a:spLocks noChangeArrowheads="1"/>
          </p:cNvSpPr>
          <p:nvPr/>
        </p:nvSpPr>
        <p:spPr bwMode="auto">
          <a:xfrm>
            <a:off x="228600" y="3265944"/>
            <a:ext cx="8534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Times" charset="0"/>
              <a:buAutoNum type="arabicPeriod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 general, the magnitude of the physiological response to red light is proportional to the amount of </a:t>
            </a:r>
            <a:r>
              <a:rPr lang="en-US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produced.</a:t>
            </a:r>
          </a:p>
          <a:p>
            <a:pPr marL="342900" indent="-342900" algn="just">
              <a:spcBef>
                <a:spcPct val="50000"/>
              </a:spcBef>
              <a:buFont typeface="Times" charset="0"/>
              <a:buAutoNum type="arabicPeriod"/>
            </a:pP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50000"/>
              </a:spcBef>
              <a:buFont typeface="Times" charset="0"/>
              <a:buAutoNum type="arabicPeriod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some cases the magnitude of the response is proportional to the ration of </a:t>
            </a:r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to Pr, or of </a:t>
            </a:r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Ptot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106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PHYTOCHROME IS A DIMER  COMPOSED OF TWO POLYPEPTIDES</a:t>
            </a:r>
          </a:p>
        </p:txBody>
      </p:sp>
      <p:pic>
        <p:nvPicPr>
          <p:cNvPr id="8195" name="Picture 3" descr="PP17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1954212"/>
            <a:ext cx="9129712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PP17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0"/>
            <a:ext cx="5770562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543800" y="10668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424A"/>
                </a:solidFill>
              </a:rPr>
              <a:t>Synthesized in plastids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6248400" y="228600"/>
            <a:ext cx="1371600" cy="990600"/>
          </a:xfrm>
          <a:prstGeom prst="line">
            <a:avLst/>
          </a:prstGeom>
          <a:noFill/>
          <a:ln w="28575">
            <a:solidFill>
              <a:srgbClr val="FF424A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Two Types of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Phytochrome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Have Been identified</a:t>
            </a:r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8067" name="Text Box 1027"/>
          <p:cNvSpPr txBox="1">
            <a:spLocks noChangeArrowheads="1"/>
          </p:cNvSpPr>
          <p:nvPr/>
        </p:nvSpPr>
        <p:spPr bwMode="auto">
          <a:xfrm>
            <a:off x="381000" y="2503944"/>
            <a:ext cx="8305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Type I </a:t>
            </a:r>
          </a:p>
          <a:p>
            <a:pPr marL="457200" indent="-457200">
              <a:spcBef>
                <a:spcPct val="50000"/>
              </a:spcBef>
              <a:buAutoNum type="alphaLcParenR"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About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9X more abundant in dark-grown tissues.</a:t>
            </a:r>
          </a:p>
          <a:p>
            <a:pPr marL="457200" indent="-457200">
              <a:spcBef>
                <a:spcPct val="50000"/>
              </a:spcBef>
              <a:buAutoNum type="alphaLcParenR"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Pfr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form is rapidly degraded.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)  The </a:t>
            </a:r>
            <a:r>
              <a:rPr 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Pfr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form feed-back inhibits its own synthesis.</a:t>
            </a:r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3962400" cy="5791200"/>
          </a:xfrm>
        </p:spPr>
        <p:txBody>
          <a:bodyPr>
            <a:normAutofit/>
          </a:bodyPr>
          <a:lstStyle/>
          <a:p>
            <a:r>
              <a:rPr lang="en-US" dirty="0"/>
              <a:t>Seedlings grown in the dark have a pale, unusually tall </a:t>
            </a:r>
            <a:r>
              <a:rPr lang="en-US" dirty="0" smtClean="0"/>
              <a:t>and spindly appearance - </a:t>
            </a:r>
            <a:r>
              <a:rPr lang="en-US" b="1" dirty="0" smtClean="0"/>
              <a:t>etiolated growth.</a:t>
            </a:r>
          </a:p>
        </p:txBody>
      </p:sp>
      <p:pic>
        <p:nvPicPr>
          <p:cNvPr id="4" name="Picture 1027" descr="PP170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133" y="544513"/>
            <a:ext cx="3748267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600200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Type II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AutoNum type="alphaLcParenR"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Present in in equal amounts with Type I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phytochrome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in light-grown tissues.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AutoNum type="alphaLcParenR"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Pfr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form is not degraded.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c)  Synthesis of Type II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phytochrome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is not feed-back       inhibited by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Pfr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572500" cy="457200"/>
          </a:xfrm>
        </p:spPr>
        <p:txBody>
          <a:bodyPr>
            <a:noAutofit/>
          </a:bodyPr>
          <a:lstStyle/>
          <a:p>
            <a:r>
              <a:rPr lang="en-US" sz="4000" b="1" dirty="0" err="1"/>
              <a:t>Phytochrome</a:t>
            </a:r>
            <a:r>
              <a:rPr lang="en-US" sz="4000" b="1" dirty="0"/>
              <a:t> is Encoded By a </a:t>
            </a:r>
            <a:r>
              <a:rPr lang="en-US" sz="4000" b="1" dirty="0" err="1"/>
              <a:t>Multigene</a:t>
            </a:r>
            <a:r>
              <a:rPr lang="en-US" sz="4000" b="1" dirty="0"/>
              <a:t> Family</a:t>
            </a:r>
            <a:endParaRPr lang="en-US" sz="5400" b="1" dirty="0"/>
          </a:p>
        </p:txBody>
      </p:sp>
      <p:sp>
        <p:nvSpPr>
          <p:cNvPr id="89091" name="Text Box 1027"/>
          <p:cNvSpPr txBox="1">
            <a:spLocks noChangeArrowheads="1"/>
          </p:cNvSpPr>
          <p:nvPr/>
        </p:nvSpPr>
        <p:spPr bwMode="auto">
          <a:xfrm>
            <a:off x="304800" y="1868269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1. Arabidopsis has five structurally related </a:t>
            </a:r>
            <a:r>
              <a:rPr lang="en-US" sz="2400" b="1" dirty="0" err="1">
                <a:latin typeface="Arial" charset="0"/>
              </a:rPr>
              <a:t>phytochrome</a:t>
            </a:r>
            <a:r>
              <a:rPr lang="en-US" sz="2400" b="1" dirty="0">
                <a:latin typeface="Arial" charset="0"/>
              </a:rPr>
              <a:t> genes: </a:t>
            </a:r>
            <a:r>
              <a:rPr lang="en-US" sz="2400" b="1" i="1" dirty="0">
                <a:latin typeface="Arial" charset="0"/>
              </a:rPr>
              <a:t>PHYA, PHYB, PHYC, PHYD, and PHYE</a:t>
            </a:r>
            <a:r>
              <a:rPr lang="en-US" sz="2400" b="1" dirty="0">
                <a:latin typeface="Arial" charset="0"/>
              </a:rPr>
              <a:t>.</a:t>
            </a:r>
          </a:p>
        </p:txBody>
      </p:sp>
      <p:sp>
        <p:nvSpPr>
          <p:cNvPr id="89092" name="Text Box 1028"/>
          <p:cNvSpPr txBox="1">
            <a:spLocks noChangeArrowheads="1"/>
          </p:cNvSpPr>
          <p:nvPr/>
        </p:nvSpPr>
        <p:spPr bwMode="auto">
          <a:xfrm>
            <a:off x="381000" y="3576935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2. </a:t>
            </a:r>
            <a:r>
              <a:rPr lang="en-US" sz="2400" b="1" i="1" dirty="0">
                <a:latin typeface="Arial" charset="0"/>
              </a:rPr>
              <a:t>PHYA</a:t>
            </a:r>
            <a:r>
              <a:rPr lang="en-US" sz="2400" b="1" dirty="0">
                <a:latin typeface="Arial" charset="0"/>
              </a:rPr>
              <a:t> is the only Type I </a:t>
            </a:r>
            <a:r>
              <a:rPr lang="en-US" sz="2400" b="1" dirty="0" err="1">
                <a:latin typeface="Arial" charset="0"/>
              </a:rPr>
              <a:t>phytochrome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89094" name="Text Box 1030"/>
          <p:cNvSpPr txBox="1">
            <a:spLocks noChangeArrowheads="1"/>
          </p:cNvSpPr>
          <p:nvPr/>
        </p:nvSpPr>
        <p:spPr bwMode="auto">
          <a:xfrm>
            <a:off x="381000" y="4812268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3. </a:t>
            </a:r>
            <a:r>
              <a:rPr lang="en-US" sz="2400" b="1" i="1" dirty="0">
                <a:latin typeface="Arial" charset="0"/>
              </a:rPr>
              <a:t>PHYB - PHYE</a:t>
            </a:r>
            <a:r>
              <a:rPr lang="en-US" sz="2400" b="1" dirty="0">
                <a:latin typeface="Arial" charset="0"/>
              </a:rPr>
              <a:t>  are all Type II </a:t>
            </a:r>
            <a:r>
              <a:rPr lang="en-US" sz="2400" b="1" dirty="0" err="1">
                <a:latin typeface="Arial" charset="0"/>
              </a:rPr>
              <a:t>phytochromes</a:t>
            </a:r>
            <a:r>
              <a:rPr lang="en-US" sz="2400" b="1" dirty="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0748416" presetClass="entr" presetSubtype="906520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0748416" presetClass="entr" presetSubtype="906523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 By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utoUpdateAnimBg="0"/>
      <p:bldP spid="89092" grpId="0" autoUpdateAnimBg="0"/>
      <p:bldP spid="8909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0668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Types I and II </a:t>
            </a:r>
            <a:r>
              <a:rPr lang="en-US" b="1" dirty="0" err="1">
                <a:solidFill>
                  <a:srgbClr val="C00000"/>
                </a:solidFill>
              </a:rPr>
              <a:t>Phytochromes</a:t>
            </a:r>
            <a:r>
              <a:rPr lang="en-US" b="1" dirty="0">
                <a:solidFill>
                  <a:srgbClr val="C00000"/>
                </a:solidFill>
              </a:rPr>
              <a:t> are Regulated Differently</a:t>
            </a:r>
          </a:p>
        </p:txBody>
      </p:sp>
      <p:sp>
        <p:nvSpPr>
          <p:cNvPr id="90115" name="Text Box 1027"/>
          <p:cNvSpPr txBox="1">
            <a:spLocks noChangeArrowheads="1"/>
          </p:cNvSpPr>
          <p:nvPr/>
        </p:nvSpPr>
        <p:spPr bwMode="auto">
          <a:xfrm>
            <a:off x="228600" y="248285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1. </a:t>
            </a:r>
            <a:r>
              <a:rPr lang="en-US" sz="1800" b="1" i="1">
                <a:latin typeface="Arial" charset="0"/>
              </a:rPr>
              <a:t>PHYA </a:t>
            </a:r>
            <a:r>
              <a:rPr lang="en-US" sz="1800" b="1">
                <a:latin typeface="Arial" charset="0"/>
              </a:rPr>
              <a:t>               mRNA                 Pr                    Pfr                    Response </a:t>
            </a:r>
            <a:r>
              <a:rPr lang="en-US" b="1">
                <a:latin typeface="Arial" charset="0"/>
              </a:rPr>
              <a:t> </a:t>
            </a:r>
          </a:p>
        </p:txBody>
      </p:sp>
      <p:sp>
        <p:nvSpPr>
          <p:cNvPr id="90116" name="Line 1028"/>
          <p:cNvSpPr>
            <a:spLocks noChangeShapeType="1"/>
          </p:cNvSpPr>
          <p:nvPr/>
        </p:nvSpPr>
        <p:spPr bwMode="auto">
          <a:xfrm>
            <a:off x="1295400" y="271145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Line 1029"/>
          <p:cNvSpPr>
            <a:spLocks noChangeShapeType="1"/>
          </p:cNvSpPr>
          <p:nvPr/>
        </p:nvSpPr>
        <p:spPr bwMode="auto">
          <a:xfrm>
            <a:off x="2971800" y="271145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Line 1030"/>
          <p:cNvSpPr>
            <a:spLocks noChangeShapeType="1"/>
          </p:cNvSpPr>
          <p:nvPr/>
        </p:nvSpPr>
        <p:spPr bwMode="auto">
          <a:xfrm>
            <a:off x="5943600" y="271145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Line 1031"/>
          <p:cNvSpPr>
            <a:spLocks noChangeShapeType="1"/>
          </p:cNvSpPr>
          <p:nvPr/>
        </p:nvSpPr>
        <p:spPr bwMode="auto">
          <a:xfrm>
            <a:off x="4419600" y="263525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Line 1033"/>
          <p:cNvSpPr>
            <a:spLocks noChangeShapeType="1"/>
          </p:cNvSpPr>
          <p:nvPr/>
        </p:nvSpPr>
        <p:spPr bwMode="auto">
          <a:xfrm rot="-10813163">
            <a:off x="4419600" y="278765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Text Box 1034"/>
          <p:cNvSpPr txBox="1">
            <a:spLocks noChangeArrowheads="1"/>
          </p:cNvSpPr>
          <p:nvPr/>
        </p:nvSpPr>
        <p:spPr bwMode="auto">
          <a:xfrm>
            <a:off x="4495800" y="233045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Red</a:t>
            </a:r>
            <a:endParaRPr lang="en-US" sz="1200"/>
          </a:p>
        </p:txBody>
      </p:sp>
      <p:sp>
        <p:nvSpPr>
          <p:cNvPr id="90123" name="Text Box 1035"/>
          <p:cNvSpPr txBox="1">
            <a:spLocks noChangeArrowheads="1"/>
          </p:cNvSpPr>
          <p:nvPr/>
        </p:nvSpPr>
        <p:spPr bwMode="auto">
          <a:xfrm>
            <a:off x="4419600" y="278765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Far-red</a:t>
            </a:r>
          </a:p>
        </p:txBody>
      </p:sp>
      <p:sp>
        <p:nvSpPr>
          <p:cNvPr id="90125" name="Text Box 1037"/>
          <p:cNvSpPr txBox="1">
            <a:spLocks noChangeArrowheads="1"/>
          </p:cNvSpPr>
          <p:nvPr/>
        </p:nvSpPr>
        <p:spPr bwMode="auto">
          <a:xfrm>
            <a:off x="1905000" y="393065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Degradation</a:t>
            </a:r>
          </a:p>
        </p:txBody>
      </p:sp>
      <p:sp>
        <p:nvSpPr>
          <p:cNvPr id="90126" name="Text Box 1038"/>
          <p:cNvSpPr txBox="1">
            <a:spLocks noChangeArrowheads="1"/>
          </p:cNvSpPr>
          <p:nvPr/>
        </p:nvSpPr>
        <p:spPr bwMode="auto">
          <a:xfrm>
            <a:off x="4876800" y="393065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Degradation</a:t>
            </a:r>
          </a:p>
        </p:txBody>
      </p:sp>
      <p:sp>
        <p:nvSpPr>
          <p:cNvPr id="90127" name="Line 1039"/>
          <p:cNvSpPr>
            <a:spLocks noChangeShapeType="1"/>
          </p:cNvSpPr>
          <p:nvPr/>
        </p:nvSpPr>
        <p:spPr bwMode="auto">
          <a:xfrm>
            <a:off x="2590800" y="294005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8" name="Line 1040"/>
          <p:cNvSpPr>
            <a:spLocks noChangeShapeType="1"/>
          </p:cNvSpPr>
          <p:nvPr/>
        </p:nvSpPr>
        <p:spPr bwMode="auto">
          <a:xfrm>
            <a:off x="5638800" y="294005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Text Box 1042"/>
          <p:cNvSpPr txBox="1">
            <a:spLocks noChangeArrowheads="1"/>
          </p:cNvSpPr>
          <p:nvPr/>
        </p:nvSpPr>
        <p:spPr bwMode="auto">
          <a:xfrm>
            <a:off x="5791200" y="324485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Ubiquitin + </a:t>
            </a: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ATP</a:t>
            </a:r>
            <a:endParaRPr lang="en-US" sz="1600">
              <a:latin typeface="Arial" charset="0"/>
            </a:endParaRPr>
          </a:p>
        </p:txBody>
      </p:sp>
      <p:sp>
        <p:nvSpPr>
          <p:cNvPr id="90131" name="Arc 1043"/>
          <p:cNvSpPr>
            <a:spLocks/>
          </p:cNvSpPr>
          <p:nvPr/>
        </p:nvSpPr>
        <p:spPr bwMode="auto">
          <a:xfrm flipH="1">
            <a:off x="5638800" y="3397250"/>
            <a:ext cx="2286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Arc 1044"/>
          <p:cNvSpPr>
            <a:spLocks/>
          </p:cNvSpPr>
          <p:nvPr/>
        </p:nvSpPr>
        <p:spPr bwMode="auto">
          <a:xfrm rot="2268373" flipH="1">
            <a:off x="2438400" y="1035050"/>
            <a:ext cx="4114800" cy="3124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Line 1045"/>
          <p:cNvSpPr>
            <a:spLocks noChangeShapeType="1"/>
          </p:cNvSpPr>
          <p:nvPr/>
        </p:nvSpPr>
        <p:spPr bwMode="auto">
          <a:xfrm>
            <a:off x="1828800" y="255905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Text Box 1046"/>
          <p:cNvSpPr txBox="1">
            <a:spLocks noChangeArrowheads="1"/>
          </p:cNvSpPr>
          <p:nvPr/>
        </p:nvSpPr>
        <p:spPr bwMode="auto">
          <a:xfrm>
            <a:off x="228600" y="5486400"/>
            <a:ext cx="853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2. </a:t>
            </a:r>
            <a:r>
              <a:rPr lang="en-US" sz="1800" b="1" i="1" dirty="0">
                <a:latin typeface="Arial" charset="0"/>
              </a:rPr>
              <a:t>PHYB-E</a:t>
            </a:r>
            <a:r>
              <a:rPr lang="en-US" sz="1800" b="1" dirty="0">
                <a:latin typeface="Arial" charset="0"/>
              </a:rPr>
              <a:t>                mRNA                 Pr                    </a:t>
            </a:r>
            <a:r>
              <a:rPr lang="en-US" sz="1800" b="1" dirty="0" err="1">
                <a:latin typeface="Arial" charset="0"/>
              </a:rPr>
              <a:t>Pfr</a:t>
            </a:r>
            <a:r>
              <a:rPr lang="en-US" sz="1800" b="1" dirty="0">
                <a:latin typeface="Arial" charset="0"/>
              </a:rPr>
              <a:t>                    Response </a:t>
            </a:r>
            <a:r>
              <a:rPr lang="en-US" b="1" dirty="0">
                <a:latin typeface="Arial" charset="0"/>
              </a:rPr>
              <a:t> </a:t>
            </a:r>
            <a:endParaRPr lang="en-US" dirty="0"/>
          </a:p>
        </p:txBody>
      </p:sp>
      <p:sp>
        <p:nvSpPr>
          <p:cNvPr id="90135" name="Line 1047"/>
          <p:cNvSpPr>
            <a:spLocks noChangeShapeType="1"/>
          </p:cNvSpPr>
          <p:nvPr/>
        </p:nvSpPr>
        <p:spPr bwMode="auto">
          <a:xfrm>
            <a:off x="1524000" y="56388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6" name="Line 1048"/>
          <p:cNvSpPr>
            <a:spLocks noChangeShapeType="1"/>
          </p:cNvSpPr>
          <p:nvPr/>
        </p:nvSpPr>
        <p:spPr bwMode="auto">
          <a:xfrm>
            <a:off x="3276600" y="56388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7" name="Line 1049"/>
          <p:cNvSpPr>
            <a:spLocks noChangeShapeType="1"/>
          </p:cNvSpPr>
          <p:nvPr/>
        </p:nvSpPr>
        <p:spPr bwMode="auto">
          <a:xfrm>
            <a:off x="6248400" y="56388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8" name="Line 1050"/>
          <p:cNvSpPr>
            <a:spLocks noChangeShapeType="1"/>
          </p:cNvSpPr>
          <p:nvPr/>
        </p:nvSpPr>
        <p:spPr bwMode="auto">
          <a:xfrm>
            <a:off x="4648200" y="5638800"/>
            <a:ext cx="838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9" name="Line 1051"/>
          <p:cNvSpPr>
            <a:spLocks noChangeShapeType="1"/>
          </p:cNvSpPr>
          <p:nvPr/>
        </p:nvSpPr>
        <p:spPr bwMode="auto">
          <a:xfrm rot="-10813163">
            <a:off x="4648200" y="5791200"/>
            <a:ext cx="838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40" name="Text Box 1052"/>
          <p:cNvSpPr txBox="1">
            <a:spLocks noChangeArrowheads="1"/>
          </p:cNvSpPr>
          <p:nvPr/>
        </p:nvSpPr>
        <p:spPr bwMode="auto">
          <a:xfrm>
            <a:off x="4724400" y="53340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Red</a:t>
            </a:r>
            <a:endParaRPr lang="en-US" sz="1200"/>
          </a:p>
        </p:txBody>
      </p:sp>
      <p:sp>
        <p:nvSpPr>
          <p:cNvPr id="90141" name="Text Box 1053"/>
          <p:cNvSpPr txBox="1">
            <a:spLocks noChangeArrowheads="1"/>
          </p:cNvSpPr>
          <p:nvPr/>
        </p:nvSpPr>
        <p:spPr bwMode="auto">
          <a:xfrm>
            <a:off x="4648200" y="57912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Far-red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 descr="PP170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133350"/>
            <a:ext cx="9129712" cy="65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898525"/>
            <a:ext cx="8610600" cy="4572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PHYTOCHROME RESPONSES VARY IN LAG TIME </a:t>
            </a:r>
          </a:p>
        </p:txBody>
      </p:sp>
      <p:sp>
        <p:nvSpPr>
          <p:cNvPr id="91139" name="Text Box 1027"/>
          <p:cNvSpPr txBox="1">
            <a:spLocks noChangeArrowheads="1"/>
          </p:cNvSpPr>
          <p:nvPr/>
        </p:nvSpPr>
        <p:spPr bwMode="auto">
          <a:xfrm>
            <a:off x="228600" y="2574925"/>
            <a:ext cx="8686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Times" charset="0"/>
              <a:buAutoNum type="arabicPeriod"/>
            </a:pPr>
            <a:r>
              <a:rPr lang="en-US" sz="2400" b="1" dirty="0">
                <a:latin typeface="Arial" charset="0"/>
              </a:rPr>
              <a:t>LAG TIME - THE TIME BETWEEN THE STIMULUS AND THE OBSERVED RESPONSE</a:t>
            </a:r>
          </a:p>
          <a:p>
            <a:pPr marL="342900" indent="-342900">
              <a:spcBef>
                <a:spcPct val="50000"/>
              </a:spcBef>
              <a:buFont typeface="Times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342900" indent="-342900">
              <a:spcBef>
                <a:spcPct val="50000"/>
              </a:spcBef>
              <a:buFont typeface="Times" charset="0"/>
              <a:buNone/>
            </a:pPr>
            <a:endParaRPr lang="en-US" sz="2400" b="1" dirty="0">
              <a:latin typeface="Arial" charset="0"/>
            </a:endParaRPr>
          </a:p>
          <a:p>
            <a:pPr marL="0" lvl="1" algn="ctr">
              <a:spcBef>
                <a:spcPct val="50000"/>
              </a:spcBef>
              <a:buFont typeface="Times" charset="0"/>
              <a:buNone/>
            </a:pPr>
            <a:r>
              <a:rPr lang="en-US" sz="2400" b="1" dirty="0" smtClean="0">
                <a:latin typeface="Arial" charset="0"/>
              </a:rPr>
              <a:t>A PHYTOCHROME </a:t>
            </a:r>
            <a:r>
              <a:rPr lang="en-US" sz="2400" b="1" dirty="0">
                <a:latin typeface="Arial" charset="0"/>
              </a:rPr>
              <a:t>RESPONSES MAY BE RAPID (</a:t>
            </a:r>
            <a:r>
              <a:rPr lang="en-US" sz="2400" b="1" dirty="0" smtClean="0">
                <a:latin typeface="Arial" charset="0"/>
              </a:rPr>
              <a:t>A FEW </a:t>
            </a:r>
            <a:r>
              <a:rPr lang="en-US" sz="2400" b="1" dirty="0">
                <a:latin typeface="Arial" charset="0"/>
              </a:rPr>
              <a:t>MINUTES) OR LONG TERM (SEVERAL WEEKS).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696494" y="4000500"/>
            <a:ext cx="11422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457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PHYTOCHROME RESPONSES VARY IN THE AMOUNT OF LIGHT REQURIED </a:t>
            </a:r>
          </a:p>
        </p:txBody>
      </p:sp>
      <p:sp>
        <p:nvSpPr>
          <p:cNvPr id="92163" name="Text Box 1027"/>
          <p:cNvSpPr txBox="1">
            <a:spLocks noChangeArrowheads="1"/>
          </p:cNvSpPr>
          <p:nvPr/>
        </p:nvSpPr>
        <p:spPr bwMode="auto">
          <a:xfrm>
            <a:off x="228600" y="1508125"/>
            <a:ext cx="8686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Times" charset="0"/>
              <a:buNone/>
            </a:pPr>
            <a:r>
              <a:rPr lang="en-US" sz="2000" b="1" dirty="0">
                <a:latin typeface="Arial" charset="0"/>
              </a:rPr>
              <a:t>A. </a:t>
            </a:r>
            <a:r>
              <a:rPr lang="en-US" sz="2000" b="1" u="sng" dirty="0">
                <a:latin typeface="Arial" charset="0"/>
              </a:rPr>
              <a:t>FLUENCE</a:t>
            </a:r>
            <a:r>
              <a:rPr lang="en-US" sz="2000" b="1" dirty="0">
                <a:latin typeface="Arial" charset="0"/>
              </a:rPr>
              <a:t> - TOTAL NUMBER OF PHOTONS IMPINGING ON A UNIT SURFACE AREA (micromoles/m</a:t>
            </a:r>
            <a:r>
              <a:rPr lang="en-US" sz="2000" b="1" baseline="30000" dirty="0">
                <a:latin typeface="Arial" charset="0"/>
              </a:rPr>
              <a:t>2</a:t>
            </a:r>
            <a:r>
              <a:rPr lang="en-US" sz="2000" b="1" dirty="0">
                <a:latin typeface="Arial" charset="0"/>
              </a:rPr>
              <a:t>)</a:t>
            </a:r>
          </a:p>
          <a:p>
            <a:pPr marL="342900" indent="-342900">
              <a:spcBef>
                <a:spcPct val="50000"/>
              </a:spcBef>
              <a:buFont typeface="Times" charset="0"/>
              <a:buAutoNum type="arabicPeriod"/>
            </a:pPr>
            <a:endParaRPr lang="en-US" sz="2000" b="1" dirty="0">
              <a:latin typeface="Arial" charset="0"/>
            </a:endParaRPr>
          </a:p>
          <a:p>
            <a:pPr marL="800100" lvl="1" indent="-342900">
              <a:spcBef>
                <a:spcPct val="50000"/>
              </a:spcBef>
              <a:buFont typeface="Times" charset="0"/>
              <a:buAutoNum type="arabicPeriod"/>
            </a:pPr>
            <a:r>
              <a:rPr lang="en-US" sz="2000" b="1" dirty="0">
                <a:latin typeface="Arial" charset="0"/>
              </a:rPr>
              <a:t>VLFR - VERY LOW FLUENCE RESPONSE</a:t>
            </a:r>
          </a:p>
          <a:p>
            <a:pPr marL="342900" indent="-342900">
              <a:spcBef>
                <a:spcPct val="50000"/>
              </a:spcBef>
              <a:buFont typeface="Times" charset="0"/>
              <a:buAutoNum type="arabicPeriod"/>
            </a:pPr>
            <a:endParaRPr lang="en-US" sz="2000" b="1" dirty="0">
              <a:latin typeface="Arial" charset="0"/>
            </a:endParaRPr>
          </a:p>
          <a:p>
            <a:pPr marL="800100" lvl="1" indent="-342900">
              <a:spcBef>
                <a:spcPct val="50000"/>
              </a:spcBef>
              <a:buFont typeface="Times" charset="0"/>
              <a:buAutoNum type="arabicPeriod"/>
            </a:pPr>
            <a:r>
              <a:rPr lang="en-US" sz="2000" b="1" dirty="0">
                <a:latin typeface="Arial" charset="0"/>
              </a:rPr>
              <a:t>LFR - LOW FLUENCE RESPONSE</a:t>
            </a:r>
          </a:p>
          <a:p>
            <a:pPr marL="342900" indent="-342900">
              <a:spcBef>
                <a:spcPct val="50000"/>
              </a:spcBef>
              <a:buFont typeface="Times" charset="0"/>
              <a:buAutoNum type="arabicPeriod"/>
            </a:pPr>
            <a:endParaRPr lang="en-US" sz="2000" b="1" dirty="0">
              <a:latin typeface="Arial" charset="0"/>
            </a:endParaRPr>
          </a:p>
          <a:p>
            <a:pPr marL="342900" indent="-342900">
              <a:spcBef>
                <a:spcPct val="50000"/>
              </a:spcBef>
              <a:buFont typeface="Times" charset="0"/>
              <a:buNone/>
            </a:pPr>
            <a:r>
              <a:rPr lang="en-US" sz="2000" b="1" dirty="0">
                <a:latin typeface="Arial" charset="0"/>
              </a:rPr>
              <a:t>B.</a:t>
            </a:r>
            <a:r>
              <a:rPr lang="en-US" sz="2000" b="1" u="sng" dirty="0">
                <a:latin typeface="Arial" charset="0"/>
              </a:rPr>
              <a:t> IRRADIANCE</a:t>
            </a:r>
            <a:r>
              <a:rPr lang="en-US" sz="2000" b="1" dirty="0">
                <a:latin typeface="Arial" charset="0"/>
              </a:rPr>
              <a:t> - FLUENCE RATE; NUMBER OF PHOTONS IMPINGING ON UNIT SURFACE AREA  PER UNIT TIME (micromoles/m</a:t>
            </a:r>
            <a:r>
              <a:rPr lang="en-US" sz="2000" b="1" baseline="30000" dirty="0">
                <a:latin typeface="Arial" charset="0"/>
              </a:rPr>
              <a:t>2</a:t>
            </a:r>
            <a:r>
              <a:rPr lang="en-US" sz="2000" b="1" dirty="0">
                <a:latin typeface="Arial" charset="0"/>
              </a:rPr>
              <a:t>/s)</a:t>
            </a:r>
          </a:p>
          <a:p>
            <a:pPr marL="342900" indent="-342900">
              <a:spcBef>
                <a:spcPct val="50000"/>
              </a:spcBef>
              <a:buFont typeface="Times" charset="0"/>
              <a:buNone/>
            </a:pPr>
            <a:endParaRPr lang="en-US" sz="2000" b="1" dirty="0">
              <a:latin typeface="Arial" charset="0"/>
            </a:endParaRPr>
          </a:p>
          <a:p>
            <a:pPr marL="342900" indent="-342900">
              <a:spcBef>
                <a:spcPct val="50000"/>
              </a:spcBef>
              <a:buFont typeface="Times" charset="0"/>
              <a:buNone/>
            </a:pPr>
            <a:r>
              <a:rPr lang="en-US" sz="2000" b="1" dirty="0">
                <a:latin typeface="Arial" charset="0"/>
              </a:rPr>
              <a:t>	1. HIR - HIGH IRRADIANCE </a:t>
            </a:r>
            <a:r>
              <a:rPr lang="en-US" sz="2000" b="1" dirty="0" smtClean="0">
                <a:latin typeface="Arial" charset="0"/>
              </a:rPr>
              <a:t>RESPONSE</a:t>
            </a:r>
            <a:endParaRPr lang="en-US" sz="2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VLFRs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128891"/>
            <a:ext cx="8001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indent="-2809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Some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phytochrome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responses can be initiated by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fluences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low as 0.0001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μmol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200" baseline="30000" dirty="0" smtClean="0">
                <a:latin typeface="Arial" pitchFamily="34" charset="0"/>
                <a:cs typeface="Arial" pitchFamily="34" charset="0"/>
              </a:rPr>
              <a:t>–2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and they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saturate at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about 0.05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μmol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m</a:t>
            </a:r>
            <a:r>
              <a:rPr lang="en-US" sz="2200" baseline="30000" dirty="0">
                <a:latin typeface="Arial" pitchFamily="34" charset="0"/>
                <a:cs typeface="Arial" pitchFamily="34" charset="0"/>
              </a:rPr>
              <a:t>–2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1195388" lvl="2" indent="-280988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For example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: Arabidopsis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seeds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can </a:t>
            </a:r>
            <a:r>
              <a:rPr lang="en-US" dirty="0">
                <a:latin typeface="Arial" pitchFamily="34" charset="0"/>
                <a:cs typeface="Arial" pitchFamily="34" charset="0"/>
              </a:rPr>
              <a:t>be induced to germinate with red light in the range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0.001 </a:t>
            </a:r>
            <a:r>
              <a:rPr lang="en-US" dirty="0">
                <a:latin typeface="Arial" pitchFamily="34" charset="0"/>
                <a:cs typeface="Arial" pitchFamily="34" charset="0"/>
              </a:rPr>
              <a:t>to 0.1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μmol</a:t>
            </a:r>
            <a:r>
              <a:rPr lang="en-US" dirty="0">
                <a:latin typeface="Arial" pitchFamily="34" charset="0"/>
                <a:cs typeface="Arial" pitchFamily="34" charset="0"/>
              </a:rPr>
              <a:t> m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–2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280988" indent="-2809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Less than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0.02% of the total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phytochrome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converted to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Pfr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0988" indent="-2809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Because the far-red light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converts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97% of the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Pfr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to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Pr, about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3% of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phytochrome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remains as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Pfr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—significantly more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than is needed to induce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VLFRs. </a:t>
            </a:r>
          </a:p>
          <a:p>
            <a:pPr marL="280988" indent="-2809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Thus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far-red light cannot reverse VLFRs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LFRs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205091"/>
            <a:ext cx="8153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 algn="just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Cannot be initiated until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fluence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reaches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μmol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–2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saturated at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1000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μmol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–2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They include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most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red/far-red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photoreversible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responses.</a:t>
            </a:r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Both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VLFRs and LFRs can be induced by brief pulses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light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provided that the total amount of light energy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adds up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the required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fluence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Two factors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the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fluence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rate (mol m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–2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–1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and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irradiation time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reciprocal relationship between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fluence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rate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time is known as the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law of reciprocity, which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was 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W. Bunsen and H. E. Roscoe in 1850.</a:t>
            </a:r>
          </a:p>
          <a:p>
            <a:pPr marL="236538" indent="-236538" algn="just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VLFRs and LFRs both obey the law of reciprocity.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 descr="PP170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254000"/>
            <a:ext cx="9129712" cy="635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4572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PHYTOCHROME RESPONSES VARY IN THEIR RECIPROCITY </a:t>
            </a:r>
          </a:p>
        </p:txBody>
      </p:sp>
      <p:sp>
        <p:nvSpPr>
          <p:cNvPr id="93187" name="Text Box 1027"/>
          <p:cNvSpPr txBox="1">
            <a:spLocks noChangeArrowheads="1"/>
          </p:cNvSpPr>
          <p:nvPr/>
        </p:nvSpPr>
        <p:spPr bwMode="auto">
          <a:xfrm>
            <a:off x="228600" y="1447800"/>
            <a:ext cx="86868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Times" charset="0"/>
              <a:buAutoNum type="alphaUcPeriod"/>
            </a:pPr>
            <a:r>
              <a:rPr lang="en-US" sz="2000" b="1">
                <a:latin typeface="Arial" charset="0"/>
              </a:rPr>
              <a:t>LAW OF RECIPROCITY - </a:t>
            </a:r>
          </a:p>
          <a:p>
            <a:pPr marL="342900" indent="-342900">
              <a:spcBef>
                <a:spcPct val="50000"/>
              </a:spcBef>
              <a:buFont typeface="Times" charset="0"/>
              <a:buNone/>
            </a:pPr>
            <a:r>
              <a:rPr lang="en-US" sz="2000" b="1">
                <a:latin typeface="Arial" charset="0"/>
              </a:rPr>
              <a:t>		FLUENCE  =  FLUENCE RATE  X  TIME</a:t>
            </a:r>
          </a:p>
          <a:p>
            <a:pPr marL="342900" indent="-342900">
              <a:spcBef>
                <a:spcPct val="50000"/>
              </a:spcBef>
              <a:buFont typeface="Times" charset="0"/>
              <a:buNone/>
            </a:pPr>
            <a:r>
              <a:rPr lang="en-US" sz="2000" b="1">
                <a:latin typeface="Arial" charset="0"/>
              </a:rPr>
              <a:t>         (micromoles/m</a:t>
            </a:r>
            <a:r>
              <a:rPr lang="en-US" sz="2000" b="1" baseline="30000">
                <a:latin typeface="Arial" charset="0"/>
              </a:rPr>
              <a:t>2</a:t>
            </a:r>
            <a:r>
              <a:rPr lang="en-US" sz="2000" b="1">
                <a:latin typeface="Arial" charset="0"/>
              </a:rPr>
              <a:t>)  =  (micromoles/m</a:t>
            </a:r>
            <a:r>
              <a:rPr lang="en-US" sz="2000" b="1" baseline="30000">
                <a:latin typeface="Arial" charset="0"/>
              </a:rPr>
              <a:t>2</a:t>
            </a:r>
            <a:r>
              <a:rPr lang="en-US" sz="2000" b="1">
                <a:latin typeface="Arial" charset="0"/>
              </a:rPr>
              <a:t>/sec)  X  (sec)</a:t>
            </a:r>
          </a:p>
          <a:p>
            <a:pPr marL="342900" indent="-342900">
              <a:spcBef>
                <a:spcPct val="50000"/>
              </a:spcBef>
              <a:buFont typeface="Times" charset="0"/>
              <a:buNone/>
            </a:pPr>
            <a:endParaRPr lang="en-US" sz="2000" b="1">
              <a:latin typeface="Arial" charset="0"/>
            </a:endParaRPr>
          </a:p>
          <a:p>
            <a:pPr marL="342900" indent="-342900">
              <a:spcBef>
                <a:spcPct val="50000"/>
              </a:spcBef>
              <a:buFont typeface="Times" charset="0"/>
              <a:buNone/>
            </a:pPr>
            <a:r>
              <a:rPr lang="en-US" sz="2000" b="1">
                <a:latin typeface="Arial" charset="0"/>
              </a:rPr>
              <a:t>B. According to the Law of Reciprocity, treating plants with a brief duration of high fluence rate (bright) light will five the same response as treating them with a long duration of low fluence rate (dim) light.</a:t>
            </a:r>
          </a:p>
          <a:p>
            <a:pPr marL="342900" indent="-342900">
              <a:spcBef>
                <a:spcPct val="50000"/>
              </a:spcBef>
              <a:buFont typeface="Times" charset="0"/>
              <a:buNone/>
            </a:pPr>
            <a:endParaRPr lang="en-US" sz="2000" b="1">
              <a:latin typeface="Arial" charset="0"/>
            </a:endParaRPr>
          </a:p>
          <a:p>
            <a:pPr marL="342900" indent="-342900">
              <a:spcBef>
                <a:spcPct val="50000"/>
              </a:spcBef>
              <a:buFont typeface="Times" charset="0"/>
              <a:buNone/>
            </a:pPr>
            <a:r>
              <a:rPr lang="en-US" sz="2000" b="1">
                <a:latin typeface="Arial" charset="0"/>
              </a:rPr>
              <a:t>C. Reciprocity applies to most photochemical reactions, like the exposure of film.</a:t>
            </a:r>
          </a:p>
          <a:p>
            <a:pPr marL="342900" indent="-342900">
              <a:spcBef>
                <a:spcPct val="50000"/>
              </a:spcBef>
              <a:buFont typeface="Times" charset="0"/>
              <a:buAutoNum type="alphaUcPeriod"/>
            </a:pPr>
            <a:endParaRPr lang="en-US" sz="2000" b="1" u="sng">
              <a:latin typeface="Arial" charset="0"/>
            </a:endParaRPr>
          </a:p>
          <a:p>
            <a:pPr marL="342900" indent="-342900">
              <a:spcBef>
                <a:spcPct val="50000"/>
              </a:spcBef>
              <a:buFont typeface="Times" charset="0"/>
              <a:buNone/>
            </a:pPr>
            <a:endParaRPr lang="en-US" sz="2000" b="1">
              <a:latin typeface="Arial" charset="0"/>
            </a:endParaRPr>
          </a:p>
          <a:p>
            <a:pPr marL="342900" indent="-342900">
              <a:spcBef>
                <a:spcPct val="50000"/>
              </a:spcBef>
              <a:buFont typeface="Times" charset="0"/>
              <a:buChar char="•"/>
            </a:pPr>
            <a:endParaRPr lang="en-US" sz="2000" b="1">
              <a:latin typeface="Arial" charset="0"/>
            </a:endParaRPr>
          </a:p>
          <a:p>
            <a:pPr marL="342900" indent="-342900">
              <a:spcBef>
                <a:spcPct val="50000"/>
              </a:spcBef>
              <a:buFont typeface="Times" charset="0"/>
              <a:buNone/>
            </a:pPr>
            <a:endParaRPr lang="en-US" sz="2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46482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Regaining of color and strength of the seedling after the exposure to light is called as de-</a:t>
            </a:r>
            <a:r>
              <a:rPr lang="en-US" dirty="0" err="1" smtClean="0"/>
              <a:t>etiolation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response of plants to light leading to change in their morphological characters/ features is called as – </a:t>
            </a:r>
            <a:r>
              <a:rPr lang="en-US" sz="3000" b="1" dirty="0" smtClean="0"/>
              <a:t>PHOTOMORPHOGENESIS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1027" descr="PP170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624" y="568786"/>
            <a:ext cx="3635376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 descr="PP17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538" y="9525"/>
            <a:ext cx="765492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563965"/>
            <a:ext cx="8534400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Require prolonged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or continuous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exposure 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light of relatively high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irradiance.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39725" indent="-3397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Proportional 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irradiance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(the brightness of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light) rather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fluence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39725" indent="-3397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HIRs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saturate at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much higher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fluences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than LFRs—at least 100 times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higher</a:t>
            </a:r>
          </a:p>
          <a:p>
            <a:pPr marL="339725" indent="-3397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photoreversible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39725" indent="-3397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HIRs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do not obey the law of reciprocity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5" name="Picture 1027" descr="PP17T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1568450"/>
            <a:ext cx="9129712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Picture 3" descr="PP170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" y="9525"/>
            <a:ext cx="766762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5" name="Picture 3" descr="PP17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9525"/>
            <a:ext cx="50673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1" name="Picture 3" descr="PP17T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1568450"/>
            <a:ext cx="9129712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457200"/>
          </a:xfrm>
        </p:spPr>
        <p:txBody>
          <a:bodyPr>
            <a:normAutofit fontScale="90000"/>
          </a:bodyPr>
          <a:lstStyle/>
          <a:p>
            <a:r>
              <a:rPr lang="en-US"/>
              <a:t>ECOLOGICAAL FUNCTIONS OF PHYTOCHROME: SHADE AVOIDANCE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671286" y="13716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Arial" pitchFamily="34" charset="0"/>
              <a:buChar char="•"/>
            </a:pPr>
            <a:r>
              <a:rPr lang="en-US" sz="2400" b="1" dirty="0" err="1" smtClean="0"/>
              <a:t>Phytochrome</a:t>
            </a:r>
            <a:r>
              <a:rPr lang="en-US" sz="2400" b="1" dirty="0" smtClean="0"/>
              <a:t> </a:t>
            </a:r>
            <a:r>
              <a:rPr lang="en-US" sz="2400" b="1" dirty="0"/>
              <a:t>Enables </a:t>
            </a:r>
            <a:r>
              <a:rPr lang="en-US" sz="2400" b="1" dirty="0" smtClean="0"/>
              <a:t>Plants to </a:t>
            </a:r>
            <a:r>
              <a:rPr lang="en-US" sz="2400" b="1" dirty="0"/>
              <a:t>Adapt to Changing </a:t>
            </a:r>
            <a:r>
              <a:rPr lang="en-US" sz="2400" b="1" dirty="0" smtClean="0"/>
              <a:t>Light Conditions</a:t>
            </a:r>
            <a:endParaRPr lang="en-US" sz="2400" dirty="0"/>
          </a:p>
        </p:txBody>
      </p:sp>
      <p:pic>
        <p:nvPicPr>
          <p:cNvPr id="7" name="Picture 1027" descr="PP17T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086" y="2133600"/>
            <a:ext cx="6705600" cy="457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8063"/>
            <a:ext cx="8610600" cy="457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ECOLOGICAL </a:t>
            </a:r>
            <a:r>
              <a:rPr lang="en-US" sz="2800" b="1" dirty="0"/>
              <a:t>FUNCTIONS OF PHYTOCHROME: SHADE AVOIDANCE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238567"/>
            <a:ext cx="8153400" cy="5009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Phytochrome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enables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plants to sense shading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by other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plants.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7663" indent="-3476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Plants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that increase stem extension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response 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shading are said to exhibit a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shade avoidance response.</a:t>
            </a:r>
          </a:p>
          <a:p>
            <a:pPr marL="347663" indent="-3476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As shading increases, the R:FR ratio decreases.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7663" indent="-3476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Simulated canopy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shading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induces sun-plants to grow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taller.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7663" indent="-3476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correlation did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not hold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for “shade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plants”.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3" name="Picture 3" descr="PP17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4788" y="9525"/>
            <a:ext cx="619442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66486" y="1431925"/>
            <a:ext cx="84582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sz="2000" b="1" dirty="0">
                <a:solidFill>
                  <a:srgbClr val="FF0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CIRCADIAN RHYTHM = APPROXIMATELY A DAY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sz="2000" b="1" dirty="0">
                <a:solidFill>
                  <a:srgbClr val="FF0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PERIOD = TIME BETWEEN SUCCESSIVE PEAKS OR TROUGHS IN A   		CYCLE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sz="2000" b="1" dirty="0">
                <a:solidFill>
                  <a:srgbClr val="FF0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ENDOGENOUS RHYTHM = UNAFFECTED BY EXTERNAL STIMULI; 			REGULATED BY INTERNAL FACTORS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sz="2000" b="1" dirty="0">
                <a:solidFill>
                  <a:srgbClr val="FF0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OSCILLATOR =  BIOLOGICAL CLOCK MECHANISM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sz="2000" b="1" dirty="0">
                <a:solidFill>
                  <a:srgbClr val="FF0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TEMPERATURE COMPENSATION = RHYTHM UNAFFECTED BY 				TEMPERATURE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sz="2000" b="1" dirty="0">
                <a:solidFill>
                  <a:srgbClr val="FF0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ENTRAINMENT = ABILITY OF A STIMULUS (TYPICALLY LIGHT) TO  		RESET OR SYNCHRONIZE THE RHYTHM. </a:t>
            </a: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rgbClr val="FF004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8063"/>
            <a:ext cx="8610600" cy="457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ECOLOGICAL </a:t>
            </a:r>
            <a:r>
              <a:rPr lang="en-US" sz="2800" b="1" dirty="0"/>
              <a:t>FUNCTIONS OF PHYTOCHROME: </a:t>
            </a:r>
            <a:r>
              <a:rPr lang="en-US" sz="2800" b="1" dirty="0" smtClean="0"/>
              <a:t>CIRCADIAN RHYTHM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PHYTOCHROME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algn="just"/>
            <a:r>
              <a:rPr lang="en-US" sz="3000" dirty="0" smtClean="0"/>
              <a:t>The pigment that can promote </a:t>
            </a:r>
            <a:r>
              <a:rPr lang="en-US" sz="3000" dirty="0" err="1" smtClean="0"/>
              <a:t>photomorphogenesis</a:t>
            </a:r>
            <a:r>
              <a:rPr lang="en-US" sz="3000" dirty="0" smtClean="0"/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000" dirty="0" smtClean="0"/>
              <a:t>A blue protein pigment with a molecular mass of about 125 </a:t>
            </a:r>
            <a:r>
              <a:rPr lang="en-US" sz="3000" dirty="0" err="1" smtClean="0"/>
              <a:t>kDa</a:t>
            </a:r>
            <a:r>
              <a:rPr lang="en-US" sz="3000" dirty="0" smtClean="0"/>
              <a:t>. </a:t>
            </a:r>
          </a:p>
          <a:p>
            <a:pPr algn="just">
              <a:spcBef>
                <a:spcPct val="50000"/>
              </a:spcBef>
            </a:pPr>
            <a:r>
              <a:rPr lang="en-US" sz="3000" dirty="0" smtClean="0"/>
              <a:t>Mediates </a:t>
            </a:r>
            <a:r>
              <a:rPr lang="en-US" sz="3000" dirty="0" err="1" smtClean="0"/>
              <a:t>photomorphogenesis</a:t>
            </a:r>
            <a:r>
              <a:rPr lang="en-US" sz="3000" dirty="0" smtClean="0"/>
              <a:t> responses to red (660 nm) and far-red (730 nm) light.</a:t>
            </a:r>
          </a:p>
          <a:p>
            <a:pPr algn="just">
              <a:spcBef>
                <a:spcPct val="50000"/>
              </a:spcBef>
            </a:pPr>
            <a:r>
              <a:rPr lang="en-US" sz="3000" dirty="0" smtClean="0"/>
              <a:t>The response was first observed in relation to the seed germination response of lettuce seeds.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1" name="Picture 3" descr="PP171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9525"/>
            <a:ext cx="9129712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9" name="Picture 3" descr="PP17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746125"/>
            <a:ext cx="9129712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9" name="Picture 3" descr="PP171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9525"/>
            <a:ext cx="8431212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THE CIRCADIAN OSCILLATOR INVOLVES A TRANSCRIPTIONAL NEGATIVE FEEDBACK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610600" cy="4572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DIFFERENT PHYTOCHROMES HAVE DIFFERENT ECOLOGICAL FUNCTIONS</a:t>
            </a:r>
            <a:br>
              <a:rPr lang="en-US" b="1" u="sng" dirty="0"/>
            </a:br>
            <a:endParaRPr lang="en-US" b="1" dirty="0"/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81000" y="2041525"/>
            <a:ext cx="8458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>
              <a:spcBef>
                <a:spcPct val="5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PHYTOCHROME B MEDIATES THE RESPONSE TO CONTINUOUS RED OR WHITE LIGHT</a:t>
            </a:r>
          </a:p>
          <a:p>
            <a:pPr marL="347663" indent="-347663">
              <a:spcBef>
                <a:spcPct val="50000"/>
              </a:spcBef>
              <a:spcAft>
                <a:spcPct val="50000"/>
              </a:spcAft>
              <a:buFont typeface="Arial" pitchFamily="34" charset="0"/>
              <a:buChar char="•"/>
            </a:pPr>
            <a:endParaRPr lang="en-US" sz="2000" b="1" dirty="0">
              <a:solidFill>
                <a:srgbClr val="FF004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7663" indent="-347663">
              <a:spcBef>
                <a:spcPct val="5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PHYTOCHROME A IS REQUIRED FOR THE RESPONSE TO CONTINUOUS FAR-RED LIGHT</a:t>
            </a:r>
          </a:p>
          <a:p>
            <a:pPr marL="347663" indent="-347663">
              <a:spcBef>
                <a:spcPct val="50000"/>
              </a:spcBef>
              <a:spcAft>
                <a:spcPct val="50000"/>
              </a:spcAft>
              <a:buFont typeface="Arial" pitchFamily="34" charset="0"/>
              <a:buChar char="•"/>
            </a:pPr>
            <a:endParaRPr lang="en-US" sz="2000" b="1" dirty="0">
              <a:solidFill>
                <a:srgbClr val="FF004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7663" indent="-347663">
              <a:spcBef>
                <a:spcPct val="5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PHYA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AND </a:t>
            </a:r>
            <a:r>
              <a: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PHYB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CAN HAVE MUTUALLY ANTAGONISTIC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7" name="Picture 3" descr="PP171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9525"/>
            <a:ext cx="749935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5" name="Picture 3" descr="PP171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" y="9525"/>
            <a:ext cx="77343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3" name="Picture 3" descr="PP171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1574800"/>
            <a:ext cx="9129712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</a:t>
            </a:r>
            <a:endParaRPr lang="en-US" dirty="0"/>
          </a:p>
        </p:txBody>
      </p:sp>
      <p:pic>
        <p:nvPicPr>
          <p:cNvPr id="66563" name="Picture 1027" descr="PP170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75" y="1218722"/>
            <a:ext cx="7832725" cy="528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</a:t>
            </a:r>
            <a:endParaRPr lang="en-US" dirty="0"/>
          </a:p>
        </p:txBody>
      </p:sp>
      <p:pic>
        <p:nvPicPr>
          <p:cNvPr id="68611" name="Picture 1027" descr="PP170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748" y="1310248"/>
            <a:ext cx="7637208" cy="547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+ Far Red</a:t>
            </a:r>
            <a:endParaRPr lang="en-US" dirty="0"/>
          </a:p>
        </p:txBody>
      </p:sp>
      <p:pic>
        <p:nvPicPr>
          <p:cNvPr id="70659" name="Picture 3" descr="PP1702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9" y="1435939"/>
            <a:ext cx="7916861" cy="519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+ Far Red + Red</a:t>
            </a:r>
            <a:endParaRPr lang="en-US" dirty="0"/>
          </a:p>
        </p:txBody>
      </p:sp>
      <p:pic>
        <p:nvPicPr>
          <p:cNvPr id="72707" name="Picture 1027" descr="PP1702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588" y="1467756"/>
            <a:ext cx="7542212" cy="497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+ FR + R + FR</a:t>
            </a:r>
            <a:endParaRPr lang="en-US" dirty="0"/>
          </a:p>
        </p:txBody>
      </p:sp>
      <p:pic>
        <p:nvPicPr>
          <p:cNvPr id="74755" name="Picture 3" descr="PP1702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499914"/>
            <a:ext cx="7596187" cy="49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1099</Words>
  <Application>Microsoft Office PowerPoint</Application>
  <PresentationFormat>On-screen Show (4:3)</PresentationFormat>
  <Paragraphs>179</Paragraphs>
  <Slides>46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Phytochrome and Photomorphogenesis</vt:lpstr>
      <vt:lpstr>Slide 2</vt:lpstr>
      <vt:lpstr>Slide 3</vt:lpstr>
      <vt:lpstr>PHYTOCHROME </vt:lpstr>
      <vt:lpstr>Dark</vt:lpstr>
      <vt:lpstr>Red</vt:lpstr>
      <vt:lpstr>Red + Far Red</vt:lpstr>
      <vt:lpstr>Red + Far Red + Red</vt:lpstr>
      <vt:lpstr>R + FR + R + FR</vt:lpstr>
      <vt:lpstr>Different photoreversible responses induced by phytochrome in a variety of higher and lower plants</vt:lpstr>
      <vt:lpstr>Two interpretations of these results were possible: </vt:lpstr>
      <vt:lpstr>Slide 12</vt:lpstr>
      <vt:lpstr>Slide 13</vt:lpstr>
      <vt:lpstr>PHOTOSTATIONARY STATE - Red Light</vt:lpstr>
      <vt:lpstr>PHOTOSTATIONARY STATE - Far-red light</vt:lpstr>
      <vt:lpstr>Pfr is the Physiologically Active Form of Phytochrome (Is phytochrome response due to build-up of Pfr or to the loss of Pr?)</vt:lpstr>
      <vt:lpstr>PHYTOCHROME IS A DIMER  COMPOSED OF TWO POLYPEPTIDES</vt:lpstr>
      <vt:lpstr>Slide 18</vt:lpstr>
      <vt:lpstr>Two Types of Phytochrome Have Been identified</vt:lpstr>
      <vt:lpstr>Slide 20</vt:lpstr>
      <vt:lpstr>Phytochrome is Encoded By a Multigene Family</vt:lpstr>
      <vt:lpstr>Types I and II Phytochromes are Regulated Differently</vt:lpstr>
      <vt:lpstr>Slide 23</vt:lpstr>
      <vt:lpstr>PHYTOCHROME RESPONSES VARY IN LAG TIME </vt:lpstr>
      <vt:lpstr>PHYTOCHROME RESPONSES VARY IN THE AMOUNT OF LIGHT REQURIED </vt:lpstr>
      <vt:lpstr>VLFRs</vt:lpstr>
      <vt:lpstr>LFRs</vt:lpstr>
      <vt:lpstr>Slide 28</vt:lpstr>
      <vt:lpstr>PHYTOCHROME RESPONSES VARY IN THEIR RECIPROCITY </vt:lpstr>
      <vt:lpstr>Slide 30</vt:lpstr>
      <vt:lpstr>HIRs</vt:lpstr>
      <vt:lpstr>Slide 32</vt:lpstr>
      <vt:lpstr>Slide 33</vt:lpstr>
      <vt:lpstr>Slide 34</vt:lpstr>
      <vt:lpstr>Slide 35</vt:lpstr>
      <vt:lpstr>ECOLOGICAAL FUNCTIONS OF PHYTOCHROME: SHADE AVOIDANCE</vt:lpstr>
      <vt:lpstr>ECOLOGICAL FUNCTIONS OF PHYTOCHROME: SHADE AVOIDANCE</vt:lpstr>
      <vt:lpstr>Slide 38</vt:lpstr>
      <vt:lpstr>ECOLOGICAL FUNCTIONS OF PHYTOCHROME: CIRCADIAN RHYTHM</vt:lpstr>
      <vt:lpstr>Slide 40</vt:lpstr>
      <vt:lpstr>Slide 41</vt:lpstr>
      <vt:lpstr>Slide 42</vt:lpstr>
      <vt:lpstr>DIFFERENT PHYTOCHROMES HAVE DIFFERENT ECOLOGICAL FUNCTIONS 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Phytochrome and Photomorphogenesis</dc:title>
  <dc:creator>ASHISH</dc:creator>
  <cp:lastModifiedBy>ASHISH</cp:lastModifiedBy>
  <cp:revision>30</cp:revision>
  <dcterms:created xsi:type="dcterms:W3CDTF">2017-03-28T08:55:01Z</dcterms:created>
  <dcterms:modified xsi:type="dcterms:W3CDTF">2017-03-29T08:24:32Z</dcterms:modified>
</cp:coreProperties>
</file>